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2"/>
  </p:sldMasterIdLst>
  <p:notesMasterIdLst>
    <p:notesMasterId r:id="rId13"/>
  </p:notesMasterIdLst>
  <p:handoutMasterIdLst>
    <p:handoutMasterId r:id="rId14"/>
  </p:handoutMasterIdLst>
  <p:sldIdLst>
    <p:sldId id="262" r:id="rId3"/>
    <p:sldId id="257" r:id="rId4"/>
    <p:sldId id="265" r:id="rId5"/>
    <p:sldId id="266" r:id="rId6"/>
    <p:sldId id="267" r:id="rId7"/>
    <p:sldId id="268" r:id="rId8"/>
    <p:sldId id="269" r:id="rId9"/>
    <p:sldId id="271" r:id="rId10"/>
    <p:sldId id="264" r:id="rId11"/>
    <p:sldId id="272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777777"/>
    <a:srgbClr val="303F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660"/>
  </p:normalViewPr>
  <p:slideViewPr>
    <p:cSldViewPr>
      <p:cViewPr>
        <p:scale>
          <a:sx n="70" d="100"/>
          <a:sy n="70" d="100"/>
        </p:scale>
        <p:origin x="-1075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236CB-487B-44F6-9EB3-30E5D84FAA55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615A9-F57C-4FF0-9DAD-D8049FFC0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30116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D8751-7291-42D9-9432-995E89731F12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91E2E-87B8-4BAF-8E5D-243DE929C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9258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0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0" y="2286000"/>
            <a:ext cx="6096000" cy="762000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0" y="2971800"/>
            <a:ext cx="6096000" cy="609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2295F0B-A619-4741-A585-EB8BF81775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2578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71600" y="10699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58245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0640C-07A2-4C19-8DB9-B8389ACB61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69298-903E-427D-AA4D-098F1B21BC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00750" y="1066800"/>
            <a:ext cx="1847850" cy="5059363"/>
          </a:xfrm>
        </p:spPr>
        <p:txBody>
          <a:bodyPr vert="eaVert"/>
          <a:lstStyle>
            <a:lvl1pPr>
              <a:defRPr>
                <a:solidFill>
                  <a:schemeClr val="bg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66800"/>
            <a:ext cx="5391150" cy="5059363"/>
          </a:xfrm>
        </p:spPr>
        <p:txBody>
          <a:bodyPr vert="eaVert"/>
          <a:lstStyle>
            <a:lvl1pPr>
              <a:defRPr>
                <a:solidFill>
                  <a:schemeClr val="bg1">
                    <a:lumMod val="95000"/>
                    <a:lumOff val="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  <a:lumOff val="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  <a:lumOff val="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  <a:lumOff val="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D8FA6-5F1B-4C95-BCBA-61C206B39A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D01A0B-4C99-44CE-B699-8F58F26BE5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  <a:lumOff val="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  <a:lumOff val="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  <a:lumOff val="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  <a:lumOff val="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D01A0B-4C99-44CE-B699-8F58F26BE5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176587"/>
            <a:ext cx="56388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56388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BF935-CB14-41DF-BDF5-C8606E06E4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35814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066800"/>
            <a:ext cx="35814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DEB31-4CA2-48F6-9E34-691E37CBC6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762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143000"/>
            <a:ext cx="3657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782762"/>
            <a:ext cx="3657600" cy="4389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62400" y="1143000"/>
            <a:ext cx="3660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62400" y="1782762"/>
            <a:ext cx="3660775" cy="4389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819B38-BC88-4D25-8900-EB13B7C286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AFA8F-1395-48E2-85E1-104F51DB52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98028C-FC05-49E5-8A6F-68649C4227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67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66800"/>
            <a:ext cx="4197350" cy="5059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28800"/>
            <a:ext cx="3008313" cy="4297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342DF-10A5-4E6E-AE7A-73EB5DA367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7391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7315200" cy="505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92BBB92-E2F4-4383-8E20-F0369E6DD447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303F1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303F1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303F1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303F1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303F1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303F1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303F1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303F1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303F1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i="1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 i="1">
          <a:solidFill>
            <a:schemeClr val="accent2">
              <a:lumMod val="75000"/>
            </a:schemeClr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i="1">
          <a:solidFill>
            <a:schemeClr val="accent2">
              <a:lumMod val="75000"/>
            </a:schemeClr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 i="1">
          <a:solidFill>
            <a:schemeClr val="accent2">
              <a:lumMod val="75000"/>
            </a:schemeClr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i="1">
          <a:solidFill>
            <a:schemeClr val="accent2">
              <a:lumMod val="75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i="1">
          <a:solidFill>
            <a:srgbClr val="303F1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i="1">
          <a:solidFill>
            <a:srgbClr val="303F1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i="1">
          <a:solidFill>
            <a:srgbClr val="303F1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i="1">
          <a:solidFill>
            <a:srgbClr val="303F1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90600"/>
            <a:ext cx="8229600" cy="2365375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    Subsidized </a:t>
            </a:r>
            <a:r>
              <a:rPr lang="en-US" sz="4000" b="1" dirty="0" smtClean="0"/>
              <a:t>Employment Program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4419600"/>
            <a:ext cx="6096000" cy="609600"/>
          </a:xfrm>
        </p:spPr>
        <p:txBody>
          <a:bodyPr>
            <a:noAutofit/>
          </a:bodyPr>
          <a:lstStyle/>
          <a:p>
            <a:pPr algn="r"/>
            <a:r>
              <a:rPr lang="en-US" sz="1800" b="1" dirty="0" smtClean="0"/>
              <a:t> </a:t>
            </a:r>
          </a:p>
          <a:p>
            <a:pPr algn="r"/>
            <a:r>
              <a:rPr lang="en-US" sz="1800" b="1" dirty="0" smtClean="0"/>
              <a:t> </a:t>
            </a:r>
          </a:p>
          <a:p>
            <a:pPr algn="r"/>
            <a:endParaRPr lang="en-US" sz="1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54864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 descr="H:\Subsidized Employment\DPSS blue gold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724400"/>
            <a:ext cx="15240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102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0800"/>
            <a:ext cx="5638800" cy="1362075"/>
          </a:xfrm>
        </p:spPr>
        <p:txBody>
          <a:bodyPr>
            <a:normAutofit/>
          </a:bodyPr>
          <a:lstStyle/>
          <a:p>
            <a:r>
              <a:rPr lang="en-US" sz="6000" b="1" u="sng" dirty="0" smtClean="0"/>
              <a:t>QUESTIONS?</a:t>
            </a:r>
            <a:endParaRPr lang="en-US" sz="6000" b="1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191000"/>
            <a:ext cx="35052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568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u="sng" dirty="0" smtClean="0"/>
              <a:t>                     </a:t>
            </a:r>
            <a:r>
              <a:rPr lang="en-US" sz="2800" b="1" u="sng" dirty="0" smtClean="0"/>
              <a:t>Subsidized Employment Program</a:t>
            </a:r>
            <a:endParaRPr lang="en-US" sz="2800" b="1" u="sng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32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Program Overview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sz="2400" dirty="0">
                <a:solidFill>
                  <a:schemeClr val="bg1">
                    <a:lumMod val="95000"/>
                    <a:lumOff val="5000"/>
                  </a:schemeClr>
                </a:solidFill>
                <a:ea typeface="+mn-ea"/>
                <a:cs typeface="+mn-cs"/>
              </a:rPr>
              <a:t>Contracts with over 30 businesses, non-profit organizations, and public agencies</a:t>
            </a:r>
          </a:p>
          <a:p>
            <a:pPr lvl="1"/>
            <a:r>
              <a:rPr lang="en-US" sz="2400" dirty="0">
                <a:solidFill>
                  <a:schemeClr val="bg1">
                    <a:lumMod val="95000"/>
                    <a:lumOff val="5000"/>
                  </a:schemeClr>
                </a:solidFill>
                <a:ea typeface="+mn-ea"/>
                <a:cs typeface="+mn-cs"/>
              </a:rPr>
              <a:t>Provides staffing resources and reduces payroll costs</a:t>
            </a:r>
          </a:p>
          <a:p>
            <a:pPr lvl="1"/>
            <a:r>
              <a:rPr lang="en-US" sz="2400" dirty="0">
                <a:solidFill>
                  <a:schemeClr val="bg1">
                    <a:lumMod val="95000"/>
                    <a:lumOff val="5000"/>
                  </a:schemeClr>
                </a:solidFill>
                <a:ea typeface="+mn-ea"/>
                <a:cs typeface="+mn-cs"/>
              </a:rPr>
              <a:t>Stimulates job growth and economic development in Riverside County</a:t>
            </a:r>
          </a:p>
          <a:p>
            <a:pPr lvl="1"/>
            <a:r>
              <a:rPr lang="en-US" sz="2400" dirty="0">
                <a:solidFill>
                  <a:schemeClr val="bg1">
                    <a:lumMod val="95000"/>
                    <a:lumOff val="5000"/>
                  </a:schemeClr>
                </a:solidFill>
                <a:ea typeface="+mn-ea"/>
                <a:cs typeface="+mn-cs"/>
              </a:rPr>
              <a:t>Goal of 500 jobs per year!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3883"/>
            <a:ext cx="2057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How the Program works?</a:t>
            </a: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Business partners interview eligible candidates for current vacancies.</a:t>
            </a: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Each employee you hire through the program is eligible fo</a:t>
            </a:r>
            <a:r>
              <a:rPr lang="en-US" dirty="0" smtClean="0"/>
              <a:t>r a 6 month wage subsidy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Vocational training and certification is available for qualifying positions in addition to the wage subsidy.</a:t>
            </a: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Candidates available </a:t>
            </a:r>
            <a:r>
              <a:rPr lang="en-US" dirty="0" smtClean="0"/>
              <a:t>C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ountywide 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391400" cy="914400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                     Subsidized Employment Program</a:t>
            </a:r>
            <a:endParaRPr lang="en-US" sz="2800" b="1" u="sng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3883"/>
            <a:ext cx="2057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023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u="sng" dirty="0" smtClean="0"/>
              <a:t>                     Subsidized Employment Program</a:t>
            </a:r>
            <a:endParaRPr lang="en-US" sz="2800" b="1" u="sng" dirty="0"/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How much is the Subsidy?</a:t>
            </a:r>
          </a:p>
          <a:p>
            <a:pPr marL="0" indent="0" algn="l">
              <a:buNone/>
            </a:pPr>
            <a:endParaRPr lang="en-US" sz="36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Gross wages are subsidized for 6 months up to $1500 per month for each eligible employee you hire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75</a:t>
            </a:r>
            <a:r>
              <a:rPr lang="en-US" sz="2400" dirty="0"/>
              <a:t>% </a:t>
            </a:r>
            <a:r>
              <a:rPr lang="en-US" sz="2400" dirty="0" smtClean="0"/>
              <a:t>of the </a:t>
            </a:r>
            <a:r>
              <a:rPr lang="en-US" sz="2400" dirty="0"/>
              <a:t>gross hourly </a:t>
            </a:r>
            <a:r>
              <a:rPr lang="en-US" sz="2400" dirty="0" smtClean="0"/>
              <a:t>wage months 1 &amp; 2</a:t>
            </a:r>
            <a:endParaRPr lang="en-US" sz="24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1" algn="l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50% of the gross hourly wage months 3 &amp; 4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25% </a:t>
            </a:r>
            <a:r>
              <a:rPr lang="en-US" sz="2400" dirty="0"/>
              <a:t>of the gross hourly wage months </a:t>
            </a:r>
            <a:r>
              <a:rPr lang="en-US" sz="2400" dirty="0" smtClean="0"/>
              <a:t>5 </a:t>
            </a:r>
            <a:r>
              <a:rPr lang="en-US" sz="2400" dirty="0"/>
              <a:t>&amp; </a:t>
            </a:r>
            <a:r>
              <a:rPr lang="en-US" sz="2400" dirty="0" smtClean="0"/>
              <a:t>6</a:t>
            </a:r>
            <a:endParaRPr lang="en-US" sz="24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457200" lvl="1" indent="0" algn="l">
              <a:buNone/>
            </a:pPr>
            <a:endParaRPr lang="en-US" sz="24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457200" lvl="1" indent="0" algn="l">
              <a:buNone/>
            </a:pPr>
            <a:endParaRPr lang="en-US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3883"/>
            <a:ext cx="2057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624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Who can participate?</a:t>
            </a: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Any business or organization seeking to fill current openings.</a:t>
            </a: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Candidates are pre-qualified DPSS customers who meet eligibility requirements.</a:t>
            </a:r>
          </a:p>
          <a:p>
            <a:pPr marL="457200" lvl="0" indent="-457200" algn="l">
              <a:buFont typeface="Wingdings" pitchFamily="2" charset="2"/>
              <a:buChar char="Ø"/>
            </a:pPr>
            <a:endParaRPr lang="en-US" sz="2800" dirty="0" smtClean="0">
              <a:solidFill>
                <a:schemeClr val="tx1"/>
              </a:solidFill>
            </a:endParaRPr>
          </a:p>
          <a:p>
            <a:pPr lvl="0" algn="l"/>
            <a:endParaRPr lang="en-US" sz="2800" dirty="0">
              <a:solidFill>
                <a:schemeClr val="tx1"/>
              </a:solidFill>
            </a:endParaRPr>
          </a:p>
          <a:p>
            <a:pPr lvl="0" algn="l"/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391400" cy="914400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                     Subsidized Employment Program</a:t>
            </a:r>
            <a:endParaRPr lang="en-US" sz="2800" b="1" u="sng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85"/>
            <a:ext cx="2057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030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/>
              <a:t>Hiring Subsidized Applicants:</a:t>
            </a:r>
          </a:p>
          <a:p>
            <a:pPr marL="0" indent="0" algn="l">
              <a:buNone/>
            </a:pPr>
            <a:endParaRPr lang="en-US" sz="32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Subsidy-eligible candidates are just like any other applicant; they are pre-screened for your job openings based their skill set.</a:t>
            </a: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US" sz="2800" dirty="0" smtClean="0"/>
              <a:t>They complete your standard interviewing and pre-employment process.</a:t>
            </a:r>
            <a:endParaRPr lang="en-US" sz="28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You make the hiring decision!</a:t>
            </a:r>
          </a:p>
          <a:p>
            <a:pPr lvl="0" algn="l"/>
            <a:endParaRPr lang="en-US" sz="2800" dirty="0">
              <a:solidFill>
                <a:schemeClr val="tx1"/>
              </a:solidFill>
            </a:endParaRPr>
          </a:p>
          <a:p>
            <a:pPr lvl="0" algn="l"/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391400" cy="914400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                     Subsidized Employment Program</a:t>
            </a:r>
            <a:endParaRPr lang="en-US" sz="2800" b="1" u="sng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85"/>
            <a:ext cx="2057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331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b="1" dirty="0" smtClean="0"/>
              <a:t>Subsidized Applicants:</a:t>
            </a:r>
          </a:p>
          <a:p>
            <a:pPr marL="0" indent="0" algn="l">
              <a:buNone/>
            </a:pPr>
            <a:endParaRPr lang="en-US" sz="32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Cannot be hired to fill positions where a layoff list exists.</a:t>
            </a:r>
          </a:p>
          <a:p>
            <a:pPr marL="457200" lvl="0" indent="-457200" algn="l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Cannot supplant a worker with other funding sources (such as other federal funds).</a:t>
            </a:r>
          </a:p>
          <a:p>
            <a:pPr marL="457200" lvl="0" indent="-457200" algn="l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Cannot displace a current employee. </a:t>
            </a:r>
          </a:p>
          <a:p>
            <a:pPr lvl="0" algn="l"/>
            <a:endParaRPr lang="en-US" sz="2400" dirty="0">
              <a:solidFill>
                <a:schemeClr val="tx1"/>
              </a:solidFill>
            </a:endParaRPr>
          </a:p>
          <a:p>
            <a:pPr lvl="0" algn="l"/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391400" cy="914400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                     Subsidized Employment Program</a:t>
            </a:r>
            <a:endParaRPr lang="en-US" sz="2800" b="1" u="sng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85"/>
            <a:ext cx="2057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287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/>
              <a:t>Is there a lot of paperwork</a:t>
            </a:r>
            <a:r>
              <a:rPr lang="en-US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?  No!</a:t>
            </a:r>
          </a:p>
          <a:p>
            <a:pPr marL="0" indent="0" algn="l">
              <a:buNone/>
            </a:pPr>
            <a:endParaRPr lang="en-US" sz="36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 program participation  agreement with County of Riverside</a:t>
            </a: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 monthly wage subsidy invoice with a copy of payroll register/timesheet(s).</a:t>
            </a: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Specific instructions will be provided</a:t>
            </a:r>
          </a:p>
          <a:p>
            <a:pPr marL="457200" indent="-457200" algn="l">
              <a:spcBef>
                <a:spcPts val="1200"/>
              </a:spcBef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 brief, one-page, monthly performance evaluation.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0" algn="l"/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391400" cy="914400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                     Subsidized Employment Program</a:t>
            </a:r>
            <a:endParaRPr lang="en-US" sz="2800" b="1" u="sng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85"/>
            <a:ext cx="2057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568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FAQ’s</a:t>
            </a:r>
          </a:p>
          <a:p>
            <a:pPr marL="0" indent="0" algn="l">
              <a:buNone/>
            </a:pPr>
            <a:endParaRPr lang="en-US" sz="3600" b="1" dirty="0" smtClean="0"/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US" sz="2800" dirty="0" smtClean="0"/>
              <a:t>What does your candidate pool consist of?</a:t>
            </a: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US" sz="2800" dirty="0" smtClean="0"/>
              <a:t>Do I have to hire subsidized applicants for full time positions or can they be part time?</a:t>
            </a: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US" sz="2800" dirty="0" smtClean="0"/>
              <a:t>Does Workforce Connection provide any support for my subsidized employee?</a:t>
            </a: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US" sz="2800" dirty="0" smtClean="0"/>
              <a:t>What if the subsidized employee is not working out?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u="sng" dirty="0" smtClean="0"/>
              <a:t>                     Subsidized Employment Program</a:t>
            </a:r>
            <a:endParaRPr lang="en-US" sz="2800" b="1" u="sng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85"/>
            <a:ext cx="2057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887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ece_of_mind">
  <a:themeElements>
    <a:clrScheme name="Office Theme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D478C0F-D251-48F6-8CF4-BF5BFEAFD7B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2074</TotalTime>
  <Words>371</Words>
  <Application>Microsoft Office PowerPoint</Application>
  <PresentationFormat>On-screen Show (4:3)</PresentationFormat>
  <Paragraphs>55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piece_of_mind</vt:lpstr>
      <vt:lpstr>           Subsidized Employment Program</vt:lpstr>
      <vt:lpstr>                     Subsidized Employment Program</vt:lpstr>
      <vt:lpstr>                     Subsidized Employment Program</vt:lpstr>
      <vt:lpstr>                     Subsidized Employment Program</vt:lpstr>
      <vt:lpstr>                     Subsidized Employment Program</vt:lpstr>
      <vt:lpstr>                     Subsidized Employment Program</vt:lpstr>
      <vt:lpstr>                     Subsidized Employment Program</vt:lpstr>
      <vt:lpstr>                     Subsidized Employment Program</vt:lpstr>
      <vt:lpstr>                     Subsidized Employment Program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Piece of mind design template</dc:title>
  <dc:creator>Downs, Robin</dc:creator>
  <cp:lastModifiedBy>Kenneth Sandefur</cp:lastModifiedBy>
  <cp:revision>41</cp:revision>
  <cp:lastPrinted>2015-03-19T16:08:12Z</cp:lastPrinted>
  <dcterms:modified xsi:type="dcterms:W3CDTF">2015-03-19T16:10:48Z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TC103368089990</vt:lpwstr>
  </property>
</Properties>
</file>